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9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  <p:sldMasterId id="2147483672" r:id="rId6"/>
    <p:sldMasterId id="2147483684" r:id="rId7"/>
    <p:sldMasterId id="2147483708" r:id="rId8"/>
    <p:sldMasterId id="2147483720" r:id="rId9"/>
    <p:sldMasterId id="2147483732" r:id="rId10"/>
    <p:sldMasterId id="2147483696" r:id="rId11"/>
    <p:sldMasterId id="2147483744" r:id="rId12"/>
  </p:sldMasterIdLst>
  <p:sldIdLst>
    <p:sldId id="261" r:id="rId13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61AC"/>
    <a:srgbClr val="00AEEF"/>
    <a:srgbClr val="8CC63F"/>
    <a:srgbClr val="EBE729"/>
    <a:srgbClr val="E31937"/>
    <a:srgbClr val="F89828"/>
    <a:srgbClr val="EC008C"/>
    <a:srgbClr val="003E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6"/>
    <p:restoredTop sz="94626"/>
  </p:normalViewPr>
  <p:slideViewPr>
    <p:cSldViewPr>
      <p:cViewPr varScale="1">
        <p:scale>
          <a:sx n="105" d="100"/>
          <a:sy n="105" d="100"/>
        </p:scale>
        <p:origin x="1350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Master" Target="slideMasters/slideMaster7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White" userId="c44f1b9f-41ad-4a93-a274-9f0b2453de98" providerId="ADAL" clId="{4107F875-518A-4602-8055-5DD4465ED6C6}"/>
    <pc:docChg chg="undo custSel modSld">
      <pc:chgData name="Claire White" userId="c44f1b9f-41ad-4a93-a274-9f0b2453de98" providerId="ADAL" clId="{4107F875-518A-4602-8055-5DD4465ED6C6}" dt="2025-05-08T08:16:29.452" v="26" actId="14100"/>
      <pc:docMkLst>
        <pc:docMk/>
      </pc:docMkLst>
      <pc:sldChg chg="modSp mod">
        <pc:chgData name="Claire White" userId="c44f1b9f-41ad-4a93-a274-9f0b2453de98" providerId="ADAL" clId="{4107F875-518A-4602-8055-5DD4465ED6C6}" dt="2025-05-08T08:16:29.452" v="26" actId="14100"/>
        <pc:sldMkLst>
          <pc:docMk/>
          <pc:sldMk cId="0" sldId="261"/>
        </pc:sldMkLst>
        <pc:spChg chg="mod">
          <ac:chgData name="Claire White" userId="c44f1b9f-41ad-4a93-a274-9f0b2453de98" providerId="ADAL" clId="{4107F875-518A-4602-8055-5DD4465ED6C6}" dt="2025-05-08T08:16:29.452" v="26" actId="14100"/>
          <ac:spMkLst>
            <pc:docMk/>
            <pc:sldMk cId="0" sldId="261"/>
            <ac:spMk id="45" creationId="{00000000-0000-0000-0000-000000000000}"/>
          </ac:spMkLst>
        </pc:spChg>
        <pc:spChg chg="mod">
          <ac:chgData name="Claire White" userId="c44f1b9f-41ad-4a93-a274-9f0b2453de98" providerId="ADAL" clId="{4107F875-518A-4602-8055-5DD4465ED6C6}" dt="2025-05-08T08:16:26.567" v="25" actId="1076"/>
          <ac:spMkLst>
            <pc:docMk/>
            <pc:sldMk cId="0" sldId="261"/>
            <ac:spMk id="46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402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744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9741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67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452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9292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D843EB9D-DE8E-5B4F-B152-00390DA0F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9409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40DB9AD-DBFE-864D-ADA9-18B1C8999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26094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1127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64408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255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63096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2828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E42B79A0-AC8B-EC45-933B-B72C4E111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69588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46424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47793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43AC9CE3-AC9E-DA4E-A028-04E755003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044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17129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9D547BF5-62A4-6B4D-A54A-5EAA23D7D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342615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15F819E4-A2BC-6349-A398-68A1017C1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20367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20C51D3F-ABC7-264A-A397-F5FC902AB9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0648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32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6130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285049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79333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7424BA8-E499-E844-B6B1-5C6A0C357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422417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75295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8664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D419508-A173-9D46-9CD2-C5ECB157B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53148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7095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CE9FF6A0-6228-324B-840E-2820A5B8A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454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8EFAB1B-4E0B-0548-B432-C48A2A0CB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224503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717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387699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025920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0255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340361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3DBFCBFC-4D57-BC48-BE4B-1B1915EC4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116971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58341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88527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130622"/>
            <a:ext cx="6347048" cy="63408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74138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296933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BCAAE72-D2C9-9842-BD78-156687FFC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647236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C8223B14-1318-0148-A566-C1188B1B5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5172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11166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8F63CA9D-8328-F14D-B9D9-98F0E6D2A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786597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9019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424205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90891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89A2DB7C-6579-E342-88D6-8C38618E0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755794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269601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81905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E0FFB2F-C7E7-3146-BE77-B60A9C23E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045645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679586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06037518-70D6-EA48-9F54-EE7E2358E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8906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25547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FE115BB4-6B0E-2A4D-BDEB-0FAA980D8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44116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1BEB1937-35D7-9243-B8AE-E57832681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6533317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082012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7126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437997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5CEBCA2A-72EA-C64A-AB81-AAE35B630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55327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283425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737423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6DD0DF87-7525-7F48-8C09-5914CB62F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456289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027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686001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87F0AD9A-D6AB-F947-9DA3-90283F8B0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46531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9BD23A9D-77F7-8F4C-8EF1-ECA88FAAA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07241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Placeholder 1">
            <a:extLst>
              <a:ext uri="{FF2B5EF4-FFF2-40B4-BE49-F238E27FC236}">
                <a16:creationId xmlns:a16="http://schemas.microsoft.com/office/drawing/2014/main" id="{30D6F584-40F9-BE4D-A8E9-ED82E3FDE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432135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19135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0891806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52945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E7156DE6-388B-6D48-8FE3-DE904A8B1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028407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  <a:prstGeom prst="rect">
            <a:avLst/>
          </a:prstGeo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170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2852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39086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074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61871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56992"/>
            <a:ext cx="7772400" cy="2160240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124744"/>
            <a:ext cx="7772400" cy="2213972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8631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5273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551350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459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508424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20607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32271"/>
            <a:ext cx="3008313" cy="116205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52737"/>
            <a:ext cx="5111750" cy="453650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94321"/>
            <a:ext cx="3008313" cy="33949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16752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47270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07232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52736"/>
            <a:ext cx="2057400" cy="5073427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52736"/>
            <a:ext cx="6019800" cy="507342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046647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6613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3136"/>
            <a:ext cx="5486400" cy="360040"/>
          </a:xfrm>
        </p:spPr>
        <p:txBody>
          <a:bodyPr anchor="b"/>
          <a:lstStyle>
            <a:lvl1pPr algn="l">
              <a:defRPr sz="20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0040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13176"/>
            <a:ext cx="5486400" cy="5760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2424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image" Target="../media/image2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image" Target="../media/image2.png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image" Target="../media/image2.png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89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003E7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003E7E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7" y="6381328"/>
            <a:ext cx="1512167" cy="33569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6512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59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EC0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EC008C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7" y="6381328"/>
            <a:ext cx="1512167" cy="335695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37A33962-31B9-184C-BD8B-ADFA5BB80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6880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570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F898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F89828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7" y="6381328"/>
            <a:ext cx="1512167" cy="335695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164394F4-DFE7-754E-ADBF-0FE58C818C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6512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8987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E319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E31937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7" y="6381328"/>
            <a:ext cx="1512167" cy="335695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B9DC2AC7-4D28-DA40-8AC6-A10F788F2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65123" y="161723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752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8CC6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8CC63F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7" y="6381328"/>
            <a:ext cx="1512167" cy="335695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04292A9C-DC1B-AF43-A10A-6B40029D3C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6512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51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00AE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00AEEF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7" y="6381328"/>
            <a:ext cx="1512167" cy="335695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BE739F6E-8D2B-9345-B065-FF86CA75F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65123" y="169609"/>
            <a:ext cx="1621677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24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5261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5261AC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7" y="6381328"/>
            <a:ext cx="1512167" cy="335695"/>
          </a:xfrm>
          <a:prstGeom prst="rect">
            <a:avLst/>
          </a:prstGeom>
        </p:spPr>
      </p:pic>
      <p:sp>
        <p:nvSpPr>
          <p:cNvPr id="13" name="Title Placeholder 1">
            <a:extLst>
              <a:ext uri="{FF2B5EF4-FFF2-40B4-BE49-F238E27FC236}">
                <a16:creationId xmlns:a16="http://schemas.microsoft.com/office/drawing/2014/main" id="{248DFBBD-80D4-9746-B9EB-AE4EEC06F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066055" y="197443"/>
            <a:ext cx="1620745" cy="567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37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906197"/>
          </a:xfrm>
          <a:prstGeom prst="rect">
            <a:avLst/>
          </a:prstGeom>
          <a:solidFill>
            <a:srgbClr val="EBE7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30622"/>
            <a:ext cx="6347048" cy="6340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52736"/>
            <a:ext cx="8229600" cy="4536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E7A2AA-100F-4D4D-8C65-3354E468C038}" type="datetimeFigureOut">
              <a:rPr lang="en-GB" smtClean="0"/>
              <a:t>08/05/2025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91658"/>
            <a:ext cx="2895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691658"/>
            <a:ext cx="2133600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4A669-7135-4B0C-A55B-90DF719C678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6237312"/>
            <a:ext cx="9144000" cy="620688"/>
          </a:xfrm>
          <a:prstGeom prst="rect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0" y="6237312"/>
            <a:ext cx="9144000" cy="0"/>
          </a:xfrm>
          <a:prstGeom prst="line">
            <a:avLst/>
          </a:prstGeom>
          <a:ln w="28575">
            <a:solidFill>
              <a:srgbClr val="EBE729">
                <a:alpha val="52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6309320"/>
            <a:ext cx="1440160" cy="46956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7" y="6381328"/>
            <a:ext cx="1512167" cy="33569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154256" y="188640"/>
            <a:ext cx="1532544" cy="536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775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C091A471-E658-364A-91A6-89B1DDE28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3323514D-9423-474A-9F2C-8F5A90B374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72D7EF8-2E7B-6546-B104-464F791C8B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438D0-A28F-C442-A6F2-942F4930B31C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590BC487-91A2-374D-B254-A1082ADD2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81D9233F-4730-AB4D-BDF0-DC6C68EA86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532E6-B991-9F43-B380-07AC97AFE3F4}" type="slidenum">
              <a:rPr lang="en-US" smtClean="0"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F24A75E-D9E2-D240-8CD2-513E9BE8D76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"/>
            <a:ext cx="9147600" cy="514976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84390D60-2BB2-2E4E-B8E8-36B01B0A020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927690"/>
            <a:ext cx="1247226" cy="171733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FE11AD4-BB94-0B4B-9B97-F0F7FDFAFB06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1916832"/>
            <a:ext cx="1065370" cy="172819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08705DB-A65C-1543-A087-9D51D189B5C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006881"/>
            <a:ext cx="2463800" cy="15113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BB86C5E-EDE6-CF4A-A0CE-A2F052CE9C10}"/>
              </a:ext>
            </a:extLst>
          </p:cNvPr>
          <p:cNvSpPr/>
          <p:nvPr userDrawn="1"/>
        </p:nvSpPr>
        <p:spPr>
          <a:xfrm>
            <a:off x="0" y="3579359"/>
            <a:ext cx="9144000" cy="15841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Uni-of-the-year.png">
            <a:extLst>
              <a:ext uri="{FF2B5EF4-FFF2-40B4-BE49-F238E27FC236}">
                <a16:creationId xmlns:a16="http://schemas.microsoft.com/office/drawing/2014/main" id="{776444D7-42B1-AF44-954A-89367773500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4509120"/>
            <a:ext cx="1864166" cy="122413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15EAF08D-62EA-C04D-A4BA-CA0613D9D2F1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792" y="2258765"/>
            <a:ext cx="1840264" cy="954211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814B85B6-E86D-C74F-8549-7429102843E9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532672"/>
            <a:ext cx="1807441" cy="1128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3746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University of Huddersfield: </a:t>
            </a:r>
            <a:br>
              <a:rPr lang="en-US" sz="2800" dirty="0"/>
            </a:br>
            <a:r>
              <a:rPr lang="en-US" sz="2800" dirty="0"/>
              <a:t>Senior Leadership Structure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0" y="5877272"/>
            <a:ext cx="971600" cy="14401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7562672" y="3650930"/>
            <a:ext cx="154398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Arts &amp; Humanities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641869" y="4942023"/>
            <a:ext cx="14036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en-GB" sz="1000" dirty="0"/>
              <a:t>Human &amp; Health Sciences</a:t>
            </a:r>
          </a:p>
        </p:txBody>
      </p:sp>
      <p:sp>
        <p:nvSpPr>
          <p:cNvPr id="32" name="Rounded Rectangle 31"/>
          <p:cNvSpPr/>
          <p:nvPr/>
        </p:nvSpPr>
        <p:spPr bwMode="auto">
          <a:xfrm>
            <a:off x="179512" y="1988840"/>
            <a:ext cx="1224136" cy="64807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3" name="Rounded Rectangle 32"/>
          <p:cNvSpPr/>
          <p:nvPr/>
        </p:nvSpPr>
        <p:spPr bwMode="auto">
          <a:xfrm>
            <a:off x="1585751" y="2348879"/>
            <a:ext cx="1268165" cy="67571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GB" sz="1000" dirty="0"/>
              <a:t>Pro Vice-Chancellor (International)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4" name="Rounded Rectangle 33"/>
          <p:cNvSpPr/>
          <p:nvPr/>
        </p:nvSpPr>
        <p:spPr bwMode="auto">
          <a:xfrm>
            <a:off x="3053500" y="2318580"/>
            <a:ext cx="1440160" cy="706019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GB" sz="1000" dirty="0"/>
              <a:t>Pro Vice-Chancellor (Research, Innovation &amp; Knowledge Exchange)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5" name="Rounded Rectangle 34"/>
          <p:cNvSpPr/>
          <p:nvPr/>
        </p:nvSpPr>
        <p:spPr bwMode="auto">
          <a:xfrm>
            <a:off x="4739324" y="2318580"/>
            <a:ext cx="1368152" cy="70870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GB" sz="1000" dirty="0"/>
              <a:t>Pro Vice-Chancellor (Teaching &amp; Learning)</a:t>
            </a:r>
            <a:endParaRPr kumimoji="0" lang="en-GB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6" name="Rounded Rectangle 35"/>
          <p:cNvSpPr/>
          <p:nvPr/>
        </p:nvSpPr>
        <p:spPr bwMode="auto">
          <a:xfrm>
            <a:off x="7822570" y="2615466"/>
            <a:ext cx="864096" cy="42334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Deans </a:t>
            </a:r>
          </a:p>
        </p:txBody>
      </p:sp>
      <p:sp>
        <p:nvSpPr>
          <p:cNvPr id="37" name="Rounded Rectangle 36"/>
          <p:cNvSpPr/>
          <p:nvPr/>
        </p:nvSpPr>
        <p:spPr bwMode="auto">
          <a:xfrm>
            <a:off x="394348" y="3334765"/>
            <a:ext cx="1152128" cy="43204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sz="1000" dirty="0"/>
              <a:t>Estates and facilities</a:t>
            </a:r>
            <a:endParaRPr kumimoji="0" lang="en-GB" sz="1000" b="0" i="0" u="none" strike="noStrike" cap="none" normalizeH="0" baseline="0" dirty="0">
              <a:solidFill>
                <a:schemeClr val="tx1"/>
              </a:solidFill>
              <a:effectLst/>
            </a:endParaRPr>
          </a:p>
        </p:txBody>
      </p:sp>
      <p:sp>
        <p:nvSpPr>
          <p:cNvPr id="38" name="Rounded Rectangle 37"/>
          <p:cNvSpPr/>
          <p:nvPr/>
        </p:nvSpPr>
        <p:spPr bwMode="auto">
          <a:xfrm>
            <a:off x="394348" y="3982837"/>
            <a:ext cx="1152128" cy="43204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solidFill>
                  <a:schemeClr val="tx1"/>
                </a:solidFill>
                <a:effectLst/>
              </a:rPr>
              <a:t>Finance</a:t>
            </a:r>
          </a:p>
        </p:txBody>
      </p:sp>
      <p:sp>
        <p:nvSpPr>
          <p:cNvPr id="39" name="Rounded Rectangle 38"/>
          <p:cNvSpPr/>
          <p:nvPr/>
        </p:nvSpPr>
        <p:spPr bwMode="auto">
          <a:xfrm>
            <a:off x="394348" y="4546520"/>
            <a:ext cx="1152128" cy="49059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solidFill>
                  <a:schemeClr val="tx1"/>
                </a:solidFill>
                <a:effectLst/>
              </a:rPr>
              <a:t>Human Resources</a:t>
            </a:r>
          </a:p>
        </p:txBody>
      </p:sp>
      <p:sp>
        <p:nvSpPr>
          <p:cNvPr id="40" name="Rounded Rectangle 39"/>
          <p:cNvSpPr/>
          <p:nvPr/>
        </p:nvSpPr>
        <p:spPr bwMode="auto">
          <a:xfrm>
            <a:off x="394348" y="5206973"/>
            <a:ext cx="1152128" cy="69944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solidFill>
                  <a:schemeClr val="tx1"/>
                </a:solidFill>
                <a:effectLst/>
              </a:rPr>
              <a:t>Marketing, Communications &amp; Student Recruitment</a:t>
            </a:r>
          </a:p>
        </p:txBody>
      </p:sp>
      <p:sp>
        <p:nvSpPr>
          <p:cNvPr id="42" name="Rounded Rectangle 41"/>
          <p:cNvSpPr/>
          <p:nvPr/>
        </p:nvSpPr>
        <p:spPr bwMode="auto">
          <a:xfrm>
            <a:off x="1722269" y="3331899"/>
            <a:ext cx="1012108" cy="700103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effectLst/>
              </a:rPr>
              <a:t>International Development</a:t>
            </a:r>
          </a:p>
        </p:txBody>
      </p:sp>
      <p:sp>
        <p:nvSpPr>
          <p:cNvPr id="43" name="Rounded Rectangle 42"/>
          <p:cNvSpPr/>
          <p:nvPr/>
        </p:nvSpPr>
        <p:spPr bwMode="auto">
          <a:xfrm>
            <a:off x="3145512" y="3331899"/>
            <a:ext cx="1276466" cy="753036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GB" sz="1000" dirty="0"/>
              <a:t>Research, Innovation &amp; Knowledge Exchange</a:t>
            </a:r>
          </a:p>
        </p:txBody>
      </p:sp>
      <p:sp>
        <p:nvSpPr>
          <p:cNvPr id="44" name="Rounded Rectangle 43"/>
          <p:cNvSpPr/>
          <p:nvPr/>
        </p:nvSpPr>
        <p:spPr bwMode="auto">
          <a:xfrm>
            <a:off x="5026369" y="3339328"/>
            <a:ext cx="1202077" cy="38486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000" dirty="0"/>
              <a:t>Computing &amp; Library Services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effectLst/>
              <a:latin typeface="Arial" charset="0"/>
            </a:endParaRPr>
          </a:p>
        </p:txBody>
      </p:sp>
      <p:sp>
        <p:nvSpPr>
          <p:cNvPr id="45" name="Rounded Rectangle 44"/>
          <p:cNvSpPr/>
          <p:nvPr/>
        </p:nvSpPr>
        <p:spPr bwMode="auto">
          <a:xfrm>
            <a:off x="5047476" y="3872040"/>
            <a:ext cx="1195959" cy="576018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solidFill>
                  <a:schemeClr val="tx1"/>
                </a:solidFill>
                <a:effectLst/>
              </a:rPr>
              <a:t>Registry &amp; Academic Development</a:t>
            </a:r>
          </a:p>
        </p:txBody>
      </p:sp>
      <p:sp>
        <p:nvSpPr>
          <p:cNvPr id="46" name="Rounded Rectangle 45"/>
          <p:cNvSpPr/>
          <p:nvPr/>
        </p:nvSpPr>
        <p:spPr bwMode="auto">
          <a:xfrm>
            <a:off x="5047476" y="4546520"/>
            <a:ext cx="1195959" cy="360040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solidFill>
                  <a:schemeClr val="tx1"/>
                </a:solidFill>
                <a:effectLst/>
              </a:rPr>
              <a:t>Student Services</a:t>
            </a:r>
          </a:p>
        </p:txBody>
      </p:sp>
      <p:sp>
        <p:nvSpPr>
          <p:cNvPr id="47" name="Rounded Rectangle 46"/>
          <p:cNvSpPr/>
          <p:nvPr/>
        </p:nvSpPr>
        <p:spPr bwMode="auto">
          <a:xfrm>
            <a:off x="6341108" y="2318580"/>
            <a:ext cx="1281878" cy="688421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20000"/>
              </a:spcBef>
              <a:spcAft>
                <a:spcPct val="0"/>
              </a:spcAft>
            </a:pPr>
            <a:r>
              <a:rPr lang="en-GB" sz="1000" dirty="0"/>
              <a:t>University Secretary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8" name="Rounded Rectangle 47"/>
          <p:cNvSpPr/>
          <p:nvPr/>
        </p:nvSpPr>
        <p:spPr bwMode="auto">
          <a:xfrm>
            <a:off x="7670444" y="3279523"/>
            <a:ext cx="1375073" cy="253802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9" name="Rounded Rectangle 48"/>
          <p:cNvSpPr/>
          <p:nvPr/>
        </p:nvSpPr>
        <p:spPr bwMode="auto">
          <a:xfrm>
            <a:off x="7689020" y="3632757"/>
            <a:ext cx="1335035" cy="267704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0" name="Rounded Rectangle 49"/>
          <p:cNvSpPr/>
          <p:nvPr/>
        </p:nvSpPr>
        <p:spPr bwMode="auto">
          <a:xfrm>
            <a:off x="7686852" y="3982837"/>
            <a:ext cx="1313684" cy="36004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Business, Education &amp; Law</a:t>
            </a:r>
          </a:p>
        </p:txBody>
      </p:sp>
      <p:sp>
        <p:nvSpPr>
          <p:cNvPr id="51" name="Rounded Rectangle 50"/>
          <p:cNvSpPr/>
          <p:nvPr/>
        </p:nvSpPr>
        <p:spPr bwMode="auto">
          <a:xfrm>
            <a:off x="7678082" y="4450172"/>
            <a:ext cx="1313684" cy="39272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Computing and Engineering</a:t>
            </a:r>
          </a:p>
        </p:txBody>
      </p:sp>
      <p:sp>
        <p:nvSpPr>
          <p:cNvPr id="53" name="Rounded Rectangle 52"/>
          <p:cNvSpPr/>
          <p:nvPr/>
        </p:nvSpPr>
        <p:spPr bwMode="auto">
          <a:xfrm>
            <a:off x="7678082" y="4974433"/>
            <a:ext cx="1296144" cy="366903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8" name="Straight Connector 57"/>
          <p:cNvCxnSpPr>
            <a:cxnSpLocks/>
          </p:cNvCxnSpPr>
          <p:nvPr/>
        </p:nvCxnSpPr>
        <p:spPr bwMode="auto">
          <a:xfrm>
            <a:off x="4298023" y="2098402"/>
            <a:ext cx="982035" cy="8331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9" name="Straight Connector 68"/>
          <p:cNvCxnSpPr>
            <a:cxnSpLocks/>
          </p:cNvCxnSpPr>
          <p:nvPr/>
        </p:nvCxnSpPr>
        <p:spPr bwMode="auto">
          <a:xfrm>
            <a:off x="5528524" y="2202659"/>
            <a:ext cx="0" cy="16259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9" name="Straight Connector 58"/>
          <p:cNvCxnSpPr>
            <a:cxnSpLocks/>
            <a:stCxn id="47" idx="0"/>
          </p:cNvCxnSpPr>
          <p:nvPr/>
        </p:nvCxnSpPr>
        <p:spPr bwMode="auto">
          <a:xfrm flipH="1" flipV="1">
            <a:off x="6943314" y="1735102"/>
            <a:ext cx="38733" cy="583478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6" name="Rounded Rectangle 85"/>
          <p:cNvSpPr/>
          <p:nvPr/>
        </p:nvSpPr>
        <p:spPr bwMode="auto">
          <a:xfrm>
            <a:off x="7695622" y="5443792"/>
            <a:ext cx="1296144" cy="236011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7610178" y="5433582"/>
            <a:ext cx="14036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Graduate School</a:t>
            </a:r>
          </a:p>
        </p:txBody>
      </p:sp>
      <p:cxnSp>
        <p:nvCxnSpPr>
          <p:cNvPr id="362503" name="Straight Connector 362502"/>
          <p:cNvCxnSpPr/>
          <p:nvPr/>
        </p:nvCxnSpPr>
        <p:spPr bwMode="auto">
          <a:xfrm>
            <a:off x="10980712" y="2796601"/>
            <a:ext cx="914400" cy="914400"/>
          </a:xfrm>
          <a:prstGeom prst="line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7648984" y="3296234"/>
            <a:ext cx="13750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Applied Sciences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3643" y="2067624"/>
            <a:ext cx="1368152" cy="5478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dirty="0"/>
              <a:t>Deputy Vice-Chancellor</a:t>
            </a:r>
          </a:p>
          <a:p>
            <a:pPr algn="ctr"/>
            <a:endParaRPr lang="en-GB" sz="800" dirty="0"/>
          </a:p>
        </p:txBody>
      </p:sp>
      <p:sp>
        <p:nvSpPr>
          <p:cNvPr id="71" name="Rounded Rectangle 31">
            <a:extLst>
              <a:ext uri="{FF2B5EF4-FFF2-40B4-BE49-F238E27FC236}">
                <a16:creationId xmlns:a16="http://schemas.microsoft.com/office/drawing/2014/main" id="{C5F5DFAA-47D7-4561-9090-429389FC66E4}"/>
              </a:ext>
            </a:extLst>
          </p:cNvPr>
          <p:cNvSpPr/>
          <p:nvPr/>
        </p:nvSpPr>
        <p:spPr bwMode="auto">
          <a:xfrm>
            <a:off x="3563899" y="1414620"/>
            <a:ext cx="1716159" cy="652115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Vice-Chancellor</a:t>
            </a:r>
          </a:p>
        </p:txBody>
      </p: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0B8843E4-49A4-2325-BDEC-655E5EEBA86C}"/>
              </a:ext>
            </a:extLst>
          </p:cNvPr>
          <p:cNvCxnSpPr>
            <a:cxnSpLocks/>
            <a:stCxn id="71" idx="2"/>
            <a:endCxn id="47" idx="0"/>
          </p:cNvCxnSpPr>
          <p:nvPr/>
        </p:nvCxnSpPr>
        <p:spPr>
          <a:xfrm rot="16200000" flipH="1">
            <a:off x="5576091" y="912623"/>
            <a:ext cx="251845" cy="256006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Connector: Elbow 91">
            <a:extLst>
              <a:ext uri="{FF2B5EF4-FFF2-40B4-BE49-F238E27FC236}">
                <a16:creationId xmlns:a16="http://schemas.microsoft.com/office/drawing/2014/main" id="{3154D009-5E37-E7A4-7F03-54F68BAF659D}"/>
              </a:ext>
            </a:extLst>
          </p:cNvPr>
          <p:cNvCxnSpPr>
            <a:cxnSpLocks/>
            <a:stCxn id="71" idx="2"/>
            <a:endCxn id="33" idx="0"/>
          </p:cNvCxnSpPr>
          <p:nvPr/>
        </p:nvCxnSpPr>
        <p:spPr>
          <a:xfrm rot="5400000">
            <a:off x="3179835" y="1106735"/>
            <a:ext cx="282144" cy="2202145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Connector: Elbow 94">
            <a:extLst>
              <a:ext uri="{FF2B5EF4-FFF2-40B4-BE49-F238E27FC236}">
                <a16:creationId xmlns:a16="http://schemas.microsoft.com/office/drawing/2014/main" id="{B4601EEC-64ED-6269-9839-6AE0746C9055}"/>
              </a:ext>
            </a:extLst>
          </p:cNvPr>
          <p:cNvCxnSpPr>
            <a:cxnSpLocks/>
            <a:stCxn id="71" idx="2"/>
            <a:endCxn id="34" idx="0"/>
          </p:cNvCxnSpPr>
          <p:nvPr/>
        </p:nvCxnSpPr>
        <p:spPr>
          <a:xfrm rot="5400000">
            <a:off x="3971858" y="1868458"/>
            <a:ext cx="251845" cy="648399"/>
          </a:xfrm>
          <a:prstGeom prst="bentConnector3">
            <a:avLst>
              <a:gd name="adj1" fmla="val 5705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Connector: Elbow 98">
            <a:extLst>
              <a:ext uri="{FF2B5EF4-FFF2-40B4-BE49-F238E27FC236}">
                <a16:creationId xmlns:a16="http://schemas.microsoft.com/office/drawing/2014/main" id="{459AC222-8129-80E4-E6B4-3264E02404C3}"/>
              </a:ext>
            </a:extLst>
          </p:cNvPr>
          <p:cNvCxnSpPr>
            <a:cxnSpLocks/>
            <a:stCxn id="71" idx="2"/>
            <a:endCxn id="36" idx="0"/>
          </p:cNvCxnSpPr>
          <p:nvPr/>
        </p:nvCxnSpPr>
        <p:spPr>
          <a:xfrm rot="16200000" flipH="1">
            <a:off x="6063933" y="424780"/>
            <a:ext cx="548731" cy="3832639"/>
          </a:xfrm>
          <a:prstGeom prst="bentConnector3">
            <a:avLst>
              <a:gd name="adj1" fmla="val 2249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Connector: Elbow 101">
            <a:extLst>
              <a:ext uri="{FF2B5EF4-FFF2-40B4-BE49-F238E27FC236}">
                <a16:creationId xmlns:a16="http://schemas.microsoft.com/office/drawing/2014/main" id="{F628B9AB-4854-FEC8-9189-31EF8ACC2B5E}"/>
              </a:ext>
            </a:extLst>
          </p:cNvPr>
          <p:cNvCxnSpPr>
            <a:cxnSpLocks/>
          </p:cNvCxnSpPr>
          <p:nvPr/>
        </p:nvCxnSpPr>
        <p:spPr>
          <a:xfrm rot="10800000" flipV="1">
            <a:off x="1403649" y="2075728"/>
            <a:ext cx="3028477" cy="122641"/>
          </a:xfrm>
          <a:prstGeom prst="bentConnector3">
            <a:avLst>
              <a:gd name="adj1" fmla="val 1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ounded Rectangle 43">
            <a:extLst>
              <a:ext uri="{FF2B5EF4-FFF2-40B4-BE49-F238E27FC236}">
                <a16:creationId xmlns:a16="http://schemas.microsoft.com/office/drawing/2014/main" id="{63300422-D4AB-9E49-ACFF-6705B7F794DE}"/>
              </a:ext>
            </a:extLst>
          </p:cNvPr>
          <p:cNvSpPr/>
          <p:nvPr/>
        </p:nvSpPr>
        <p:spPr bwMode="auto">
          <a:xfrm>
            <a:off x="6388327" y="3331899"/>
            <a:ext cx="1202077" cy="38486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000" dirty="0"/>
              <a:t>Legal &amp; Governance Office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effectLst/>
              <a:latin typeface="Arial" charset="0"/>
            </a:endParaRPr>
          </a:p>
        </p:txBody>
      </p:sp>
      <p:sp>
        <p:nvSpPr>
          <p:cNvPr id="5" name="Rounded Rectangle 43">
            <a:extLst>
              <a:ext uri="{FF2B5EF4-FFF2-40B4-BE49-F238E27FC236}">
                <a16:creationId xmlns:a16="http://schemas.microsoft.com/office/drawing/2014/main" id="{77E571B9-50F6-DBA8-9088-36D69D9B632F}"/>
              </a:ext>
            </a:extLst>
          </p:cNvPr>
          <p:cNvSpPr/>
          <p:nvPr/>
        </p:nvSpPr>
        <p:spPr bwMode="auto">
          <a:xfrm>
            <a:off x="6416704" y="3872040"/>
            <a:ext cx="1202077" cy="384867"/>
          </a:xfrm>
          <a:prstGeom prst="round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</a:pPr>
            <a:r>
              <a:rPr lang="en-GB" sz="1000" dirty="0"/>
              <a:t>Health &amp; Safety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600" b="0" i="0" u="none" strike="noStrike" cap="none" normalizeH="0" baseline="0" dirty="0">
              <a:effectLst/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ink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rang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Red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Green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Pale Blu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Purple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Yellow">
  <a:themeElements>
    <a:clrScheme name="Pink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Award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6b1404e-2a8e-4479-9fb7-6e764c417c8a" xsi:nil="true"/>
    <lcf76f155ced4ddcb4097134ff3c332f xmlns="1e4e44ee-7c76-49a0-a662-18eb5c47b9f4">
      <Terms xmlns="http://schemas.microsoft.com/office/infopath/2007/PartnerControls"/>
    </lcf76f155ced4ddcb4097134ff3c332f>
    <Preparingpaperpacks xmlns="1e4e44ee-7c76-49a0-a662-18eb5c47b9f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C3D5B2B1ECDDB458EA3E03A04A18C97" ma:contentTypeVersion="14" ma:contentTypeDescription="Create a new document." ma:contentTypeScope="" ma:versionID="fd337bedcc24d423a0d545fc2dc8887f">
  <xsd:schema xmlns:xsd="http://www.w3.org/2001/XMLSchema" xmlns:xs="http://www.w3.org/2001/XMLSchema" xmlns:p="http://schemas.microsoft.com/office/2006/metadata/properties" xmlns:ns2="1e4e44ee-7c76-49a0-a662-18eb5c47b9f4" xmlns:ns3="06b1404e-2a8e-4479-9fb7-6e764c417c8a" targetNamespace="http://schemas.microsoft.com/office/2006/metadata/properties" ma:root="true" ma:fieldsID="c6ce6ad4858fce9f7c946bbc1848cd5b" ns2:_="" ns3:_="">
    <xsd:import namespace="1e4e44ee-7c76-49a0-a662-18eb5c47b9f4"/>
    <xsd:import namespace="06b1404e-2a8e-4479-9fb7-6e764c417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  <xsd:element ref="ns2:Preparingpaperpack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e44ee-7c76-49a0-a662-18eb5c47b9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3035b0a-854a-4967-9374-aa801ec28e1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Preparingpaperpacks" ma:index="21" nillable="true" ma:displayName="Preparing paper packs" ma:format="Dropdown" ma:internalName="Preparingpaperpacks" ma:percentage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b1404e-2a8e-4479-9fb7-6e764c417c8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77942430-93f6-4715-b305-7f372b1c4cfa}" ma:internalName="TaxCatchAll" ma:showField="CatchAllData" ma:web="06b1404e-2a8e-4479-9fb7-6e764c417c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E8B35E6-6E69-46FB-8C16-7D712EBDC93C}">
  <ds:schemaRefs>
    <ds:schemaRef ds:uri="http://schemas.microsoft.com/office/2006/metadata/properties"/>
    <ds:schemaRef ds:uri="http://schemas.microsoft.com/office/infopath/2007/PartnerControls"/>
    <ds:schemaRef ds:uri="06b1404e-2a8e-4479-9fb7-6e764c417c8a"/>
    <ds:schemaRef ds:uri="1e4e44ee-7c76-49a0-a662-18eb5c47b9f4"/>
  </ds:schemaRefs>
</ds:datastoreItem>
</file>

<file path=customXml/itemProps2.xml><?xml version="1.0" encoding="utf-8"?>
<ds:datastoreItem xmlns:ds="http://schemas.openxmlformats.org/officeDocument/2006/customXml" ds:itemID="{4CE58B40-6872-4DE1-99BC-54265FCE2E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e44ee-7c76-49a0-a662-18eb5c47b9f4"/>
    <ds:schemaRef ds:uri="06b1404e-2a8e-4479-9fb7-6e764c417c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21CC62C-F489-410E-A0D2-E60A4AC9483B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b52e9fda-0691-4585-bdfc-5ccae1ce1890}" enabled="0" method="" siteId="{b52e9fda-0691-4585-bdfc-5ccae1ce189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20291</TotalTime>
  <Words>92</Words>
  <Application>Microsoft Office PowerPoint</Application>
  <PresentationFormat>On-screen Show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1</vt:i4>
      </vt:variant>
    </vt:vector>
  </HeadingPairs>
  <TitlesOfParts>
    <vt:vector size="13" baseType="lpstr">
      <vt:lpstr>Arial</vt:lpstr>
      <vt:lpstr>Calibri</vt:lpstr>
      <vt:lpstr>Calibri Light</vt:lpstr>
      <vt:lpstr>Blue</vt:lpstr>
      <vt:lpstr>Pink</vt:lpstr>
      <vt:lpstr>Orange</vt:lpstr>
      <vt:lpstr>Red</vt:lpstr>
      <vt:lpstr>Green</vt:lpstr>
      <vt:lpstr>Pale Blue</vt:lpstr>
      <vt:lpstr>Purple</vt:lpstr>
      <vt:lpstr>Yellow</vt:lpstr>
      <vt:lpstr>Awards</vt:lpstr>
      <vt:lpstr>University of Huddersfield:  Senior Leadership Structure</vt:lpstr>
    </vt:vector>
  </TitlesOfParts>
  <Company>University of Huddersfield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Claire White</cp:lastModifiedBy>
  <cp:revision>36</cp:revision>
  <cp:lastPrinted>2024-09-04T11:02:14Z</cp:lastPrinted>
  <dcterms:created xsi:type="dcterms:W3CDTF">2017-11-03T09:46:15Z</dcterms:created>
  <dcterms:modified xsi:type="dcterms:W3CDTF">2025-05-08T08:16:33Z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0x0101008C3D5B2B1ECDDB458EA3E03A04A18C97</vt:lpwstr>
  </property>
  <property fmtid="{D5CDD505-2E9C-101B-9397-08002B2CF9AE}" pid="3" name="Order">
    <vt:r8>100</vt:r8>
  </property>
  <property fmtid="{D5CDD505-2E9C-101B-9397-08002B2CF9AE}" pid="4" name="MediaServiceImageTags">
    <vt:lpwstr/>
  </property>
</Properties>
</file>